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373" r:id="rId8"/>
    <p:sldId id="262" r:id="rId9"/>
    <p:sldId id="263" r:id="rId10"/>
    <p:sldId id="264" r:id="rId11"/>
    <p:sldId id="265" r:id="rId12"/>
    <p:sldId id="266" r:id="rId13"/>
    <p:sldId id="267" r:id="rId14"/>
    <p:sldId id="374" r:id="rId15"/>
    <p:sldId id="268" r:id="rId16"/>
    <p:sldId id="269" r:id="rId17"/>
    <p:sldId id="338" r:id="rId18"/>
    <p:sldId id="270" r:id="rId19"/>
    <p:sldId id="271" r:id="rId20"/>
    <p:sldId id="272" r:id="rId21"/>
    <p:sldId id="274" r:id="rId22"/>
    <p:sldId id="339" r:id="rId23"/>
    <p:sldId id="375" r:id="rId24"/>
    <p:sldId id="341" r:id="rId25"/>
    <p:sldId id="340" r:id="rId26"/>
    <p:sldId id="346" r:id="rId27"/>
    <p:sldId id="342" r:id="rId28"/>
    <p:sldId id="343" r:id="rId29"/>
    <p:sldId id="345" r:id="rId30"/>
    <p:sldId id="344" r:id="rId31"/>
    <p:sldId id="347" r:id="rId32"/>
    <p:sldId id="376" r:id="rId33"/>
    <p:sldId id="348" r:id="rId34"/>
    <p:sldId id="349" r:id="rId35"/>
    <p:sldId id="350" r:id="rId36"/>
    <p:sldId id="351" r:id="rId37"/>
    <p:sldId id="352" r:id="rId38"/>
    <p:sldId id="355" r:id="rId39"/>
    <p:sldId id="356" r:id="rId40"/>
    <p:sldId id="357" r:id="rId41"/>
    <p:sldId id="353" r:id="rId42"/>
    <p:sldId id="354" r:id="rId43"/>
    <p:sldId id="358" r:id="rId44"/>
    <p:sldId id="359" r:id="rId45"/>
    <p:sldId id="377" r:id="rId46"/>
    <p:sldId id="361" r:id="rId47"/>
    <p:sldId id="362" r:id="rId48"/>
    <p:sldId id="363" r:id="rId49"/>
    <p:sldId id="364" r:id="rId50"/>
    <p:sldId id="365" r:id="rId51"/>
    <p:sldId id="372" r:id="rId52"/>
    <p:sldId id="378" r:id="rId53"/>
    <p:sldId id="367" r:id="rId54"/>
    <p:sldId id="368" r:id="rId55"/>
    <p:sldId id="369" r:id="rId56"/>
    <p:sldId id="379" r:id="rId57"/>
    <p:sldId id="370" r:id="rId58"/>
    <p:sldId id="371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98" d="100"/>
          <a:sy n="98" d="100"/>
        </p:scale>
        <p:origin x="209" y="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c-stan.org/loo/articles/loo2-non-factorized.html#lagged-sar-model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iancomputationbook.com/welcome.html" TargetMode="External"/><Relationship Id="rId2" Type="http://schemas.openxmlformats.org/officeDocument/2006/relationships/hyperlink" Target="https://www.routledge.com/Bayesian-Data-Analysis/Gelman-Carlin-Stern-Dunson-Vehtari-Rubin/p/book/9781439840955?gad_source=1&amp;gclid=Cj0KCQiAr7C6BhDRARIsAOUKificOtxlVnpZEG3-42U5_-IZ8SwlkXYIjaYBWgwbup2su8Ewnsd3Uv4aAsnSEALw_wcB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2025,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spa</a:t>
                </a:r>
                <a:r>
                  <a:rPr lang="en-US" dirty="0"/>
                  <a:t>tially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</a:t>
            </a:r>
            <a:r>
              <a:rPr lang="en-US" dirty="0"/>
              <a:t>example,</a:t>
            </a:r>
            <a:r>
              <a:rPr dirty="0"/>
              <a:t>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A30B-840D-5B3D-3F3A-0236E8EA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268423"/>
            <a:ext cx="8785860" cy="1589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B45A9A-C5B5-97A1-BA13-F8C0650AFE45}"/>
              </a:ext>
            </a:extLst>
          </p:cNvPr>
          <p:cNvSpPr txBox="1">
            <a:spLocks/>
          </p:cNvSpPr>
          <p:nvPr/>
        </p:nvSpPr>
        <p:spPr>
          <a:xfrm>
            <a:off x="474344" y="3063019"/>
            <a:ext cx="8286751" cy="158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Columns of interest   </a:t>
            </a:r>
          </a:p>
          <a:p>
            <a:r>
              <a:rPr lang="en-US" sz="2000" b="1" i="1" dirty="0" err="1"/>
              <a:t>log_radon</a:t>
            </a:r>
            <a:r>
              <a:rPr lang="en-US" sz="2000" b="1" i="1" dirty="0"/>
              <a:t> </a:t>
            </a:r>
            <a:r>
              <a:rPr lang="en-US" sz="2000" dirty="0"/>
              <a:t>is the numeric response variable</a:t>
            </a:r>
          </a:p>
          <a:p>
            <a:r>
              <a:rPr lang="en-US" sz="2000" b="1" i="1" dirty="0"/>
              <a:t>county</a:t>
            </a:r>
            <a:r>
              <a:rPr lang="en-US" sz="2000" dirty="0"/>
              <a:t> is an independent categorical variable</a:t>
            </a:r>
          </a:p>
          <a:p>
            <a:r>
              <a:rPr lang="en-US" sz="2000" b="1" i="1" dirty="0"/>
              <a:t>floor</a:t>
            </a:r>
            <a:r>
              <a:rPr lang="en-US" sz="2000" dirty="0"/>
              <a:t> is an independent binary variable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EB67-C482-0F81-1250-B15A159D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420-60D1-A9B0-93F4-2012EF79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Pooled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0152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</a:t>
            </a:r>
            <a:r>
              <a:rPr lang="en-US" dirty="0"/>
              <a:t>for</a:t>
            </a:r>
            <a:r>
              <a:rPr dirty="0"/>
              <a:t> the log of Radon concentration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</a:t>
            </a:r>
            <a:r>
              <a:rPr lang="en-US" dirty="0"/>
              <a:t> </a:t>
            </a:r>
            <a:r>
              <a:rPr dirty="0"/>
              <a:t>counties</a:t>
            </a:r>
            <a:endParaRPr lang="en-US" dirty="0"/>
          </a:p>
          <a:p>
            <a:pPr lvl="1"/>
            <a:r>
              <a:rPr lang="en-US" dirty="0"/>
              <a:t>Single slope and intercept coefficients</a:t>
            </a:r>
            <a:endParaRPr dirty="0"/>
          </a:p>
          <a:p>
            <a:pPr lvl="1"/>
            <a:r>
              <a:rPr lang="en-US" b="1" dirty="0"/>
              <a:t>M</a:t>
            </a:r>
            <a:r>
              <a:rPr b="1" dirty="0"/>
              <a:t>odel </a:t>
            </a:r>
            <a:r>
              <a:rPr lang="en-US" b="1" dirty="0"/>
              <a:t>has</a:t>
            </a:r>
            <a:r>
              <a:rPr b="1" dirty="0"/>
              <a:t> flat</a:t>
            </a:r>
            <a:r>
              <a:rPr lang="en-US" b="1" dirty="0"/>
              <a:t> structure</a:t>
            </a:r>
            <a:r>
              <a:rPr dirty="0"/>
              <a:t>, with respect to county</a:t>
            </a:r>
          </a:p>
          <a:p>
            <a:pPr lvl="0"/>
            <a:r>
              <a:rPr lang="en-US" dirty="0"/>
              <a:t>A</a:t>
            </a:r>
            <a:r>
              <a:rPr dirty="0"/>
              <a:t>ssume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all</a:t>
            </a:r>
            <a:r>
              <a:rPr dirty="0"/>
              <a:t> observations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</a:t>
            </a:r>
            <a:r>
              <a:rPr lang="en-US" dirty="0"/>
              <a:t>distribution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(realizations) of the model coefficient posteriors,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54573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545730" cy="4149652"/>
              </a:xfrm>
              <a:blipFill>
                <a:blip r:embed="rId2"/>
                <a:stretch>
                  <a:fillRect l="-1893" t="-734" r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62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n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umber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response prediction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endParaRPr lang="en-US" sz="2600" dirty="0">
              <a:latin typeface="Courier"/>
            </a:endParaRPr>
          </a:p>
          <a:p>
            <a:pPr lvl="0" indent="0">
              <a:buNone/>
            </a:pP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and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small skew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36A99-750B-CF5D-E36B-D2593228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8B12-F34C-C628-1B12-6C0904AF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 err="1"/>
              <a:t>Unpooled</a:t>
            </a:r>
            <a:r>
              <a:rPr lang="en-US" cap="none" dirty="0"/>
              <a:t>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25332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 each county </a:t>
            </a:r>
            <a:r>
              <a:rPr dirty="0"/>
              <a:t>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</a:t>
            </a:r>
            <a:r>
              <a:rPr lang="en-US" b="1" dirty="0"/>
              <a:t>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Next,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</a:t>
                </a:r>
                <a:r>
                  <a:rPr lang="en-US" b="1" dirty="0"/>
                  <a:t>county specific variables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one set of coefficient posterior distributions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 posterior distributions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b="1" dirty="0"/>
                  <a:t>plate notation </a:t>
                </a:r>
                <a:r>
                  <a:rPr lang="en-US" sz="2000" dirty="0"/>
                  <a:t>indicates there are multiple independent distributions,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3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2011680" y="4142367"/>
            <a:ext cx="2293620" cy="7667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Deterministic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interval!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62D6-05B8-C47C-E20F-241A359B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B9FB-5A29-72CC-7A42-775AF308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Hierarchical Model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97084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Pooled or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has a prior for the coefficients, with hyperpriors as priors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Likelihoods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 each county </a:t>
            </a:r>
            <a:r>
              <a:rPr lang="en-US" dirty="0"/>
              <a:t>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</a:t>
            </a:r>
            <a:r>
              <a:rPr lang="en-US" b="1" dirty="0"/>
              <a:t>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4BA63D-5A13-5BC5-50EA-7563FB9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40781"/>
            <a:ext cx="8632325" cy="460271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response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between traces</a:t>
            </a:r>
          </a:p>
          <a:p>
            <a:pPr lvl="1"/>
            <a:r>
              <a:rPr lang="en-US" sz="17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b="1" dirty="0"/>
              <a:t>We need a better model!</a:t>
            </a:r>
            <a:endParaRPr lang="ar-AE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Updated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of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Pooled model </a:t>
            </a:r>
            <a:r>
              <a:rPr dirty="0"/>
              <a:t>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  <a:endParaRPr lang="en-US" dirty="0"/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observations between cases or strata </a:t>
            </a:r>
            <a:endParaRPr dirty="0"/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sampling traces</a:t>
                </a:r>
                <a:r>
                  <a:rPr lang="en-US" dirty="0"/>
                  <a:t> show pooled </a:t>
                </a:r>
                <a:r>
                  <a:rPr lang="en-US" b="1" dirty="0"/>
                  <a:t>hyperprior distribution </a:t>
                </a:r>
                <a:r>
                  <a:rPr lang="en-US" dirty="0"/>
                  <a:t>and  </a:t>
                </a:r>
                <a:r>
                  <a:rPr lang="en-US" b="1" dirty="0"/>
                  <a:t>independent parameter distributions by county </a:t>
                </a:r>
                <a:r>
                  <a:rPr lang="en-US" dirty="0"/>
                  <a:t>for two of </a:t>
                </a:r>
                <a:r>
                  <a:rPr dirty="0"/>
                  <a:t>t</a:t>
                </a:r>
                <a:r>
                  <a:rPr lang="en-US" dirty="0"/>
                  <a:t>hree</a:t>
                </a:r>
                <a:r>
                  <a:rPr dirty="0"/>
                  <a:t> coefficients</a:t>
                </a:r>
                <a:endParaRPr lang="en-US" dirty="0"/>
              </a:p>
              <a:p>
                <a:r>
                  <a:rPr lang="en-US" sz="2400" dirty="0"/>
                  <a:t>The traces no longer show substantial divergence</a:t>
                </a:r>
              </a:p>
              <a:p>
                <a:r>
                  <a:rPr lang="en-US" sz="2400" dirty="0"/>
                  <a:t>Hyperprior traces show good convergence with new model</a:t>
                </a:r>
              </a:p>
              <a:p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traces show county specific distributions </a:t>
                </a:r>
              </a:p>
              <a:p>
                <a:r>
                  <a:rPr lang="en-US" sz="2400" dirty="0"/>
                  <a:t>Pooled dispersion parameter traces show good convergence</a:t>
                </a:r>
                <a:endParaRPr lang="ar-AE" sz="2400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  <a:blipFill>
                <a:blip r:embed="rId2"/>
                <a:stretch>
                  <a:fillRect l="-1346" t="-2564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4271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4023360" cy="385191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u-value has a small deviation outside the ideal credible interval around 1.0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813639"/>
            <a:ext cx="3837744" cy="4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a few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DE1EA-AF6A-210C-E3BC-05CEBC67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5F98-5503-AE85-25FF-CBF3F6F7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Comparing Bayesian Models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98744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Expected log pointwise density (ELPD)</a:t>
            </a:r>
            <a:r>
              <a:rPr lang="en-US" dirty="0"/>
              <a:t> is a LOO CV statistic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A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0"/>
                <a:r>
                  <a:rPr lang="en-US" dirty="0"/>
                  <a:t>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model parameter vector </a:t>
                </a:r>
                <a:endParaRPr lang="en-US" i="1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observed response leaving 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given LOO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LOO posterior density computed without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667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73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Comparing Bayesian M</a:t>
            </a:r>
            <a:r>
              <a:rPr dirty="0"/>
              <a:t>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can interpret the integral as the LOO predictive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LOO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LOO likelihood,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is the sum of the LOO posterior densities 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You can see details of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:r>
                  <a:rPr lang="en-US" sz="2000" i="0" dirty="0">
                    <a:latin typeface="+mj-lt"/>
                    <a:hlinkClick r:id="rId2"/>
                  </a:rPr>
                  <a:t>this article </a:t>
                </a:r>
                <a:r>
                  <a:rPr lang="en-US" sz="2000" dirty="0"/>
                  <a:t>in the Stan package vignettes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  <a:blipFill>
                <a:blip r:embed="rId3"/>
                <a:stretch>
                  <a:fillRect l="-645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520429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b="1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b="1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b="1" i="1" dirty="0"/>
                  <a:t>weight</a:t>
                </a:r>
                <a:r>
                  <a:rPr lang="en-US" sz="2000" i="1" dirty="0"/>
                  <a:t>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b="1" i="1" dirty="0"/>
                  <a:t>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1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b="1" i="1" dirty="0"/>
                  <a:t>warning</a:t>
                </a:r>
                <a:r>
                  <a:rPr lang="en-US" sz="2000" i="1" dirty="0"/>
                  <a:t>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b="1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  <a:blipFill>
                <a:blip r:embed="rId3"/>
                <a:stretch>
                  <a:fillRect l="-368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 err="1"/>
              <a:t>Unpooled</a:t>
            </a:r>
            <a:r>
              <a:rPr b="1" dirty="0"/>
              <a:t> models </a:t>
            </a:r>
            <a:r>
              <a:rPr dirty="0"/>
              <a:t>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</a:t>
            </a:r>
            <a:r>
              <a:rPr lang="en-US" dirty="0" err="1"/>
              <a:t>of</a:t>
            </a:r>
            <a:r>
              <a:rPr lang="en-US" dirty="0"/>
              <a:t> observations within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62401" cy="36002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78" y="2070733"/>
            <a:ext cx="4698231" cy="2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144C-E0B6-EA80-66D2-DC9D4009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62D-EC9B-B7C9-BDCB-06B1C99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 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BC1A-EAB8-4777-871E-8963014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dirty="0"/>
              <a:t>Do we always need to choose one Bayesian model? 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88AAB-556C-D9BA-A75B-47EF2741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622822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No!</a:t>
                </a:r>
              </a:p>
              <a:p>
                <a:r>
                  <a:rPr lang="en-US" dirty="0"/>
                  <a:t>We can combine posteriors from several models  </a:t>
                </a:r>
              </a:p>
              <a:p>
                <a:r>
                  <a:rPr lang="en-US" dirty="0"/>
                  <a:t>Example, use the weights in the above table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𝑖𝑒𝑟𝑎𝑟𝑐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𝑝𝑜𝑜𝑙𝑒𝑑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  <a:blipFill>
                <a:blip r:embed="rId3"/>
                <a:stretch>
                  <a:fillRect l="-957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4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06D53-62C2-8E9D-7BBD-08D73859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66C0-6D5A-7BEF-0CDB-9929EB7E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Bayesian Shrinkage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311683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many parameters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pPr lvl="1"/>
            <a:r>
              <a:rPr lang="en-US" dirty="0"/>
              <a:t>With limited data the posterior will be close to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the parameter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691891" cy="3524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priors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1384745"/>
            <a:ext cx="4968241" cy="35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E809-1DBE-E41C-F17B-6E9D5952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0934-EC40-631B-79A0-5FC454C1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Summary</a:t>
            </a:r>
            <a:br>
              <a:rPr lang="en-US" cap="none" dirty="0"/>
            </a:b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54337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For Further Study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Materials for further study of constructing and evaluating hierarchical Bayesian models include:</a:t>
            </a:r>
          </a:p>
          <a:p>
            <a:r>
              <a:rPr lang="en-US" dirty="0">
                <a:hlinkClick r:id="rId2"/>
              </a:rPr>
              <a:t>Bayesian Data Analysis, 3</a:t>
            </a:r>
            <a:r>
              <a:rPr lang="en-US" baseline="30000" dirty="0">
                <a:hlinkClick r:id="rId2"/>
              </a:rPr>
              <a:t>rd</a:t>
            </a:r>
            <a:r>
              <a:rPr lang="en-US" dirty="0">
                <a:hlinkClick r:id="rId2"/>
              </a:rPr>
              <a:t> edition, Gelman, et. al., 2014, Chapter 15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Bayesian Modeling and Computation in Python, Martin, et. al., 2022, Chapter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1774-BFB0-D14F-EA16-E4C79FFA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84B-1DCF-5A7E-8B7E-FBE4FA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338F-D66D-ACAB-074B-B1962CAB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lang="en-US" dirty="0"/>
              <a:t>Pooled vs. </a:t>
            </a:r>
            <a:r>
              <a:rPr lang="en-US" dirty="0" err="1"/>
              <a:t>unpooled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Pooled models have single prior and posterior for all parameters</a:t>
            </a:r>
          </a:p>
          <a:p>
            <a:pPr lvl="1"/>
            <a:r>
              <a:rPr lang="en-US" dirty="0" err="1"/>
              <a:t>Unpooled</a:t>
            </a:r>
            <a:r>
              <a:rPr lang="en-US" dirty="0"/>
              <a:t> models achieve flexibility with posterior distributions for each independent case</a:t>
            </a:r>
          </a:p>
          <a:p>
            <a:pPr marL="342900" lvl="0" indent="-342900">
              <a:buAutoNum type="arabicPeriod"/>
            </a:pPr>
            <a:r>
              <a:rPr lang="en-US" dirty="0"/>
              <a:t>Defining hierarchical models through hyperpriors and priors</a:t>
            </a:r>
          </a:p>
          <a:p>
            <a:pPr lvl="1"/>
            <a:r>
              <a:rPr lang="en-US" dirty="0"/>
              <a:t>Priors fit using the hyperpriors</a:t>
            </a:r>
          </a:p>
          <a:p>
            <a:pPr lvl="1"/>
            <a:r>
              <a:rPr lang="en-US" dirty="0"/>
              <a:t>Posterior fit using priors at bottom level </a:t>
            </a:r>
          </a:p>
          <a:p>
            <a:pPr marL="342900" lvl="0" indent="-342900">
              <a:buAutoNum type="arabicPeriod"/>
            </a:pPr>
            <a:r>
              <a:rPr lang="en-US" dirty="0"/>
              <a:t>Evaluation and comparison of Bayesian models with LOO CV </a:t>
            </a:r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050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Hierarchical </a:t>
            </a:r>
            <a:r>
              <a:rPr lang="en-US" b="1" dirty="0"/>
              <a:t>models </a:t>
            </a:r>
            <a:r>
              <a:rPr lang="en-US" dirty="0"/>
              <a:t>are </a:t>
            </a:r>
            <a:r>
              <a:rPr dirty="0"/>
              <a:t>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for each strata are fit at the bottom of the hierarchy   </a:t>
            </a:r>
          </a:p>
          <a:p>
            <a:r>
              <a:rPr lang="en-US" dirty="0"/>
              <a:t>Assumes </a:t>
            </a:r>
            <a:r>
              <a:rPr lang="en-US" b="1" dirty="0"/>
              <a:t>exchangeability </a:t>
            </a:r>
            <a:r>
              <a:rPr lang="en-US" dirty="0"/>
              <a:t>of observations within each strata for priors and posteriors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F6EA-6F2A-03EE-452E-6508EC0A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4080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Modeling Radon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5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product of a nuclear decay chain of Uranium 238</a:t>
                </a:r>
              </a:p>
              <a:p>
                <a:pPr marL="0" lvl="0" indent="0">
                  <a:buNone/>
                </a:pPr>
                <a:r>
                  <a:rPr dirty="0"/>
                  <a:t>The unstable isotope Radon-222 is an invisible and orderless gas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5043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6564818" y="2394662"/>
            <a:ext cx="498569" cy="4979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37C87-E7FD-8A77-4612-A9D10C002AF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551569" y="680622"/>
            <a:ext cx="1154009" cy="16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B2E5A3-785D-063F-0B32-4CED79FFA761}"/>
              </a:ext>
            </a:extLst>
          </p:cNvPr>
          <p:cNvCxnSpPr>
            <a:cxnSpLocks/>
          </p:cNvCxnSpPr>
          <p:nvPr/>
        </p:nvCxnSpPr>
        <p:spPr>
          <a:xfrm flipV="1">
            <a:off x="4839721" y="2678854"/>
            <a:ext cx="1755036" cy="213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3314</Words>
  <Application>Microsoft Office PowerPoint</Application>
  <PresentationFormat>On-screen Show (16:9)</PresentationFormat>
  <Paragraphs>369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Modeling Radon Risk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 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 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 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Models </vt:lpstr>
      <vt:lpstr>Comparing Bayesian Model</vt:lpstr>
      <vt:lpstr>Comparing Bayesian yModel</vt:lpstr>
      <vt:lpstr>Comparing Bayesian Model</vt:lpstr>
      <vt:lpstr>Comparing Bayesian Model</vt:lpstr>
      <vt:lpstr>Comparing Bayesian Model</vt:lpstr>
      <vt:lpstr> Comparing Bayesian Model</vt:lpstr>
      <vt:lpstr>Bayesian Shrinkage </vt:lpstr>
      <vt:lpstr>Bayesian Shrinkage</vt:lpstr>
      <vt:lpstr>Bayesian Shrinkage</vt:lpstr>
      <vt:lpstr>Bayesian Shrinkage</vt:lpstr>
      <vt:lpstr>Summary </vt:lpstr>
      <vt:lpstr>For Further Study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180</cp:revision>
  <dcterms:created xsi:type="dcterms:W3CDTF">2024-11-22T23:41:15Z</dcterms:created>
  <dcterms:modified xsi:type="dcterms:W3CDTF">2025-11-20T16:43:54Z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